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15" r:id="rId25"/>
    <p:sldId id="280" r:id="rId26"/>
    <p:sldId id="281" r:id="rId27"/>
    <p:sldId id="282" r:id="rId28"/>
    <p:sldId id="283" r:id="rId29"/>
    <p:sldId id="284" r:id="rId30"/>
    <p:sldId id="285" r:id="rId31"/>
    <p:sldId id="316" r:id="rId32"/>
    <p:sldId id="288" r:id="rId33"/>
    <p:sldId id="289" r:id="rId34"/>
    <p:sldId id="290" r:id="rId35"/>
    <p:sldId id="291" r:id="rId36"/>
    <p:sldId id="317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500040" y="5945040"/>
            <a:ext cx="4939200" cy="91980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6B9DB">
              <a:alpha val="4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2" hidden="1"/>
          <p:cNvSpPr/>
          <p:nvPr/>
        </p:nvSpPr>
        <p:spPr>
          <a:xfrm>
            <a:off x="485640" y="5938920"/>
            <a:ext cx="3688200" cy="93240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-6480" y="5791320"/>
            <a:ext cx="3400920" cy="1080000"/>
          </a:xfrm>
          <a:prstGeom prst="rtTriangle">
            <a:avLst/>
          </a:prstGeom>
          <a:blipFill>
            <a:blip r:embed="rId14" cstate="print"/>
            <a:tile/>
          </a:blipFill>
          <a:ln w="9360">
            <a:noFill/>
          </a:ln>
          <a:effectLst>
            <a:outerShdw dist="38160" dir="5400000" algn="ctr" rotWithShape="0">
              <a:srgbClr val="00000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360" y="5787720"/>
            <a:ext cx="340488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4664160"/>
            <a:ext cx="9149400" cy="360"/>
          </a:xfrm>
          <a:prstGeom prst="rtTriangle">
            <a:avLst/>
          </a:prstGeom>
          <a:gradFill>
            <a:gsLst>
              <a:gs pos="0">
                <a:srgbClr val="154C8E"/>
              </a:gs>
              <a:gs pos="50000">
                <a:srgbClr val="5E91DA"/>
              </a:gs>
              <a:gs pos="100000">
                <a:srgbClr val="154C8E"/>
              </a:gs>
            </a:gsLst>
            <a:lin ang="13800000"/>
          </a:gradFill>
          <a:ln w="9360">
            <a:noFill/>
          </a:ln>
          <a:effectLst>
            <a:outerShdw dist="38160" dir="5400000" algn="ctr" rotWithShape="0">
              <a:srgbClr val="00000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687680" y="4952880"/>
            <a:ext cx="7455240" cy="486360"/>
          </a:xfrm>
          <a:custGeom>
            <a:avLst/>
            <a:gdLst/>
            <a:ahLst/>
            <a:cxnLst/>
            <a:rect l="l" t="t" r="r" b="b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A6B9DB">
              <a:alpha val="4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34920" y="5237280"/>
            <a:ext cx="9108000" cy="78804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5000760"/>
            <a:ext cx="9142920" cy="1862640"/>
          </a:xfrm>
          <a:custGeom>
            <a:avLst/>
            <a:gdLst/>
            <a:ahLst/>
            <a:cxnLst/>
            <a:rect l="l" t="t" r="r" b="b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/>
            <a:tile/>
          </a:blipFill>
          <a:ln w="9360">
            <a:noFill/>
          </a:ln>
          <a:effectLst>
            <a:outerShdw dist="38160" dir="5400000" algn="ctr" rotWithShape="0">
              <a:srgbClr val="00000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9"/>
          <p:cNvSpPr/>
          <p:nvPr/>
        </p:nvSpPr>
        <p:spPr>
          <a:xfrm>
            <a:off x="-2880" y="4997160"/>
            <a:ext cx="9146880" cy="79056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00040" y="5945040"/>
            <a:ext cx="4939200" cy="91980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6B9DB">
              <a:alpha val="4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485640" y="5938920"/>
            <a:ext cx="3688200" cy="93240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-6480" y="5791320"/>
            <a:ext cx="3400920" cy="1080000"/>
          </a:xfrm>
          <a:prstGeom prst="rtTriangle">
            <a:avLst/>
          </a:prstGeom>
          <a:blipFill>
            <a:blip r:embed="rId14" cstate="print"/>
            <a:tile/>
          </a:blipFill>
          <a:ln w="9360">
            <a:noFill/>
          </a:ln>
          <a:effectLst>
            <a:outerShdw dist="38160" dir="5400000" algn="ctr" rotWithShape="0">
              <a:srgbClr val="00000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Line 4"/>
          <p:cNvSpPr/>
          <p:nvPr/>
        </p:nvSpPr>
        <p:spPr>
          <a:xfrm>
            <a:off x="-9360" y="5787720"/>
            <a:ext cx="340488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0040" y="5945040"/>
            <a:ext cx="4939200" cy="91980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6B9DB">
              <a:alpha val="4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485640" y="5938920"/>
            <a:ext cx="3688200" cy="93240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-6480" y="5791320"/>
            <a:ext cx="3400920" cy="1080000"/>
          </a:xfrm>
          <a:prstGeom prst="rtTriangle">
            <a:avLst/>
          </a:prstGeom>
          <a:blipFill>
            <a:blip r:embed="rId14" cstate="print"/>
            <a:tile/>
          </a:blipFill>
          <a:ln w="9360">
            <a:noFill/>
          </a:ln>
          <a:effectLst>
            <a:outerShdw dist="38160" dir="5400000" algn="ctr" rotWithShape="0">
              <a:srgbClr val="00000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Line 4"/>
          <p:cNvSpPr/>
          <p:nvPr/>
        </p:nvSpPr>
        <p:spPr>
          <a:xfrm>
            <a:off x="-9360" y="5787720"/>
            <a:ext cx="340488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"/>
          <p:cNvPicPr/>
          <p:nvPr/>
        </p:nvPicPr>
        <p:blipFill>
          <a:blip r:embed="rId2" cstate="print"/>
          <a:stretch/>
        </p:blipFill>
        <p:spPr>
          <a:xfrm>
            <a:off x="0" y="0"/>
            <a:ext cx="7266600" cy="4437720"/>
          </a:xfrm>
          <a:prstGeom prst="rect">
            <a:avLst/>
          </a:prstGeom>
          <a:ln w="9360"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2700360" y="2060640"/>
            <a:ext cx="6186960" cy="2027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cs-CZ" sz="48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Nejčastější bludy </a:t>
            </a:r>
            <a:endParaRPr lang="cs-CZ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cs-CZ" sz="48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...o zdraví</a:t>
            </a:r>
            <a:endParaRPr lang="cs-CZ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2700360" y="4292640"/>
            <a:ext cx="6186960" cy="132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cs-CZ" sz="27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MUDr. Ondřej Fischer</a:t>
            </a:r>
            <a:endParaRPr lang="cs-CZ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cs-CZ" sz="27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Plicní klinika FN Olomouc</a:t>
            </a:r>
            <a:endParaRPr lang="cs-CZ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"/>
          <p:cNvPicPr/>
          <p:nvPr/>
        </p:nvPicPr>
        <p:blipFill>
          <a:blip r:embed="rId2" cstate="print"/>
          <a:stretch/>
        </p:blipFill>
        <p:spPr>
          <a:xfrm>
            <a:off x="33480" y="785880"/>
            <a:ext cx="9076320" cy="5285160"/>
          </a:xfrm>
          <a:prstGeom prst="rect">
            <a:avLst/>
          </a:prstGeom>
          <a:ln w="9360">
            <a:noFill/>
          </a:ln>
        </p:spPr>
      </p:pic>
      <p:sp>
        <p:nvSpPr>
          <p:cNvPr id="3" name="Elipsa 2"/>
          <p:cNvSpPr/>
          <p:nvPr/>
        </p:nvSpPr>
        <p:spPr>
          <a:xfrm>
            <a:off x="7596336" y="5445224"/>
            <a:ext cx="1547664" cy="1008112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236296" y="836712"/>
            <a:ext cx="1800200" cy="206210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smtClean="0"/>
              <a:t>sleva zrovna posledních 15 vteřin po příchodu na web?? (stačí ale dát Obnovení stránky a sleva je zpět </a:t>
            </a:r>
            <a:r>
              <a:rPr lang="cs-CZ" sz="1600" b="1" smtClean="0">
                <a:sym typeface="Wingdings" pitchFamily="2" charset="2"/>
              </a:rPr>
              <a:t></a:t>
            </a:r>
            <a:endParaRPr lang="cs-CZ" sz="1600" b="1"/>
          </a:p>
        </p:txBody>
      </p:sp>
      <p:cxnSp>
        <p:nvCxnSpPr>
          <p:cNvPr id="6" name="Přímá spojovací šipka 5"/>
          <p:cNvCxnSpPr/>
          <p:nvPr/>
        </p:nvCxnSpPr>
        <p:spPr>
          <a:xfrm flipH="1">
            <a:off x="7596336" y="2132856"/>
            <a:ext cx="360040" cy="24482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995936" y="5877272"/>
            <a:ext cx="3528392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smtClean="0"/>
              <a:t>stránka se tváří jako česká (.cz), ale koncovka *.me je internetová doména Černé hory!!</a:t>
            </a:r>
            <a:endParaRPr lang="cs-CZ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6156360" y="333360"/>
            <a:ext cx="2662920" cy="91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cs-CZ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Aneb nemocnice je zcela </a:t>
            </a:r>
            <a:r>
              <a:rPr lang="cs-CZ" sz="18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zbytečnost </a:t>
            </a:r>
            <a:r>
              <a:rPr lang="cs-CZ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???</a:t>
            </a:r>
            <a:endParaRPr lang="cs-CZ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1908000" y="2421000"/>
            <a:ext cx="1583280" cy="935640"/>
          </a:xfrm>
          <a:prstGeom prst="ellipse">
            <a:avLst/>
          </a:prstGeom>
          <a:noFill/>
          <a:ln w="8892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3"/>
          <p:cNvSpPr/>
          <p:nvPr/>
        </p:nvSpPr>
        <p:spPr>
          <a:xfrm>
            <a:off x="3708360" y="1700280"/>
            <a:ext cx="1870560" cy="1296000"/>
          </a:xfrm>
          <a:prstGeom prst="ellipse">
            <a:avLst/>
          </a:prstGeom>
          <a:noFill/>
          <a:ln w="8892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4"/>
          <p:cNvSpPr/>
          <p:nvPr/>
        </p:nvSpPr>
        <p:spPr>
          <a:xfrm>
            <a:off x="1547640" y="5445000"/>
            <a:ext cx="3238920" cy="430560"/>
          </a:xfrm>
          <a:prstGeom prst="ellipse">
            <a:avLst/>
          </a:prstGeom>
          <a:noFill/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5"/>
          <p:cNvSpPr/>
          <p:nvPr/>
        </p:nvSpPr>
        <p:spPr>
          <a:xfrm>
            <a:off x="4788000" y="5661000"/>
            <a:ext cx="2662920" cy="82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cs-CZ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Obrázky mohou být chráněny autorskými právy, Vaše zdraví ne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148104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více informací např. 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Font typeface="Verdana"/>
              <a:buChar char="◦"/>
            </a:pPr>
            <a:r>
              <a:rPr lang="cs-CZ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časopis Vesmír 9/2015 (dostupné online, článek prof. RNDr. Horáka a RNDr. Kolářové, Kašného)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2" indent="-2242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A1F28"/>
              </a:buClr>
              <a:buFont typeface="Wingdings 2" charset="2"/>
              <a:buChar char=""/>
            </a:pPr>
            <a:r>
              <a:rPr lang="cs-CZ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autoři zde dokonce experimentálně zkusili metodu frekvenční léčby parazitů, kterým se ale při pouštění elektrického proudu moc umírat nechtělo a „vesele si plavali dál na sklíčku“. 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2" indent="-2242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A1F28"/>
              </a:buClr>
              <a:buFont typeface="Wingdings 2" charset="2"/>
              <a:buChar char=""/>
            </a:pPr>
            <a:r>
              <a:rPr lang="cs-CZ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Zkoušeli i MMS na myškách nakažených malárií. Myši uhynuly 19. den na malárii (všechny). 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Font typeface="Verdana"/>
              <a:buChar char="◦"/>
            </a:pPr>
            <a:r>
              <a:rPr lang="cs-CZ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zpráva České parazitologické společnosti (Josef Chalupský: „Kýho výra: Invaze parazitů v ČR“. 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Font typeface="Verdana"/>
              <a:buChar char="◦"/>
            </a:pPr>
            <a:r>
              <a:rPr lang="cs-CZ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časopis č. 42/2012, Reflex: Julius Lukeš: „Léčitelé s přístroji aneb Jak parazitovat na pacientech a jejich peněženkách “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Font typeface="Verdana"/>
              <a:buChar char="◦"/>
            </a:pPr>
            <a:r>
              <a:rPr lang="cs-CZ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Videa ČT, dostupné v archívu na webu a YouTube</a:t>
            </a:r>
            <a:endParaRPr lang="cs-CZ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Paraziti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57200" y="1481040"/>
            <a:ext cx="8685720" cy="537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alternativní léčebná metoda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tvrdí, že „</a:t>
            </a:r>
            <a:r>
              <a:rPr lang="cs-CZ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všechny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choroby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vznikají nahromaděním odpadních a toxických látek v těle a že lidské tělo je schopno samo vyléčit všechny choroby, pokud se popostrčí správným směrem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(míní ovšem jen přírodní léčbu, klasické léky odmítají)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některá doporučení NP - rozumná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(vyvážená strava, cvičení atd.)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ale: přimíchávání </a:t>
            </a:r>
            <a:r>
              <a:rPr lang="cs-CZ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pseudovědeckých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postupů 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 terapie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(cílené hladovění při rakovině,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cílená dehydratace,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kolonhydroterapie, akupunktura)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pozadí z východního mysticismu 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(„energie“, „harmonizace“, „balancování“)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…….. nelze NP doporučit ani jako lékař, ani jako křesťan.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Naturopatie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68360" y="404640"/>
            <a:ext cx="8227080" cy="4883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Pokud jste neviděli, koukněte (archív ČT1)</a:t>
            </a:r>
            <a:endParaRPr lang="cs-CZ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</a:pPr>
            <a:endParaRPr lang="cs-CZ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</a:pPr>
            <a:r>
              <a:rPr lang="cs-CZ" sz="2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		  Infiltrace: Obchod se zdravím</a:t>
            </a:r>
            <a:endParaRPr lang="cs-CZ" sz="2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5" name="Picture 3"/>
          <p:cNvPicPr/>
          <p:nvPr/>
        </p:nvPicPr>
        <p:blipFill>
          <a:blip r:embed="rId2" cstate="print"/>
          <a:stretch/>
        </p:blipFill>
        <p:spPr>
          <a:xfrm>
            <a:off x="1476360" y="2276640"/>
            <a:ext cx="6118560" cy="3862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4"/>
          <p:cNvPicPr/>
          <p:nvPr/>
        </p:nvPicPr>
        <p:blipFill>
          <a:blip r:embed="rId2" cstate="print"/>
          <a:stretch/>
        </p:blipFill>
        <p:spPr>
          <a:xfrm>
            <a:off x="0" y="332640"/>
            <a:ext cx="9142920" cy="6181560"/>
          </a:xfrm>
          <a:prstGeom prst="rect">
            <a:avLst/>
          </a:prstGeom>
          <a:ln w="9360"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Vodíková voda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5084280"/>
          </a:xfrm>
          <a:prstGeom prst="rect">
            <a:avLst/>
          </a:prstGeom>
          <a:ln w="9360">
            <a:noFill/>
          </a:ln>
        </p:spPr>
      </p:pic>
      <p:pic>
        <p:nvPicPr>
          <p:cNvPr id="169" name="Picture 4"/>
          <p:cNvPicPr/>
          <p:nvPr/>
        </p:nvPicPr>
        <p:blipFill>
          <a:blip r:embed="rId3" cstate="print"/>
          <a:stretch/>
        </p:blipFill>
        <p:spPr>
          <a:xfrm>
            <a:off x="0" y="4797000"/>
            <a:ext cx="9142920" cy="1475280"/>
          </a:xfrm>
          <a:prstGeom prst="rect">
            <a:avLst/>
          </a:prstGeom>
          <a:ln w="9360">
            <a:noFill/>
          </a:ln>
        </p:spPr>
      </p:pic>
      <p:pic>
        <p:nvPicPr>
          <p:cNvPr id="170" name="Picture 5"/>
          <p:cNvPicPr/>
          <p:nvPr/>
        </p:nvPicPr>
        <p:blipFill>
          <a:blip r:embed="rId4" cstate="print"/>
          <a:stretch/>
        </p:blipFill>
        <p:spPr>
          <a:xfrm>
            <a:off x="0" y="6172200"/>
            <a:ext cx="9142920" cy="684720"/>
          </a:xfrm>
          <a:prstGeom prst="rect">
            <a:avLst/>
          </a:prstGeom>
          <a:ln w="9360"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7380360" y="6453360"/>
            <a:ext cx="165528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Zdroj: wikiskripta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6818040" y="188640"/>
            <a:ext cx="211572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https://www.h2world.world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4725144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259632" y="1412776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cs-CZ" sz="1800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1340640"/>
            <a:ext cx="8228520" cy="4895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voda obohacená o vodík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údajně má mít antioxidační účinky, prevence infekcí a rakoviny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vyrábí se z obyčejné vody v přístroji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principem hydrolýza vody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cena </a:t>
            </a: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25 000 - 50 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000 Kč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X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středoškolská chemie – každá 10-ti miliontá molekula vody je disociována na H</a:t>
            </a:r>
            <a:r>
              <a:rPr lang="cs-CZ" sz="20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+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a OH</a:t>
            </a:r>
            <a:r>
              <a:rPr lang="cs-CZ" sz="20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plyn z vody rychle uniká – musíte ji vypít rychle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H+ přežije kyselé prostředí žaludku...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ovšem v střevě duodeální a pankreatická šťáva – HCO3</a:t>
            </a:r>
            <a:r>
              <a:rPr lang="cs-CZ" sz="20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- H</a:t>
            </a:r>
            <a:r>
              <a:rPr lang="cs-CZ" sz="20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+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+ HCO3</a:t>
            </a:r>
            <a:r>
              <a:rPr lang="cs-CZ" sz="20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= H2CO3 = H2O + CO2 – vydýcháte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do vašich buněk s údajný H+ vůbec nedostane ...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kdo by nechtěl vydechovat o trochu více CO2 za 50 000, že ? 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Wingdings"/>
              </a:rPr>
              <a:t>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Vodíková voda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4"/>
          <p:cNvPicPr/>
          <p:nvPr/>
        </p:nvPicPr>
        <p:blipFill>
          <a:blip r:embed="rId2" cstate="print"/>
          <a:stretch/>
        </p:blipFill>
        <p:spPr>
          <a:xfrm>
            <a:off x="19080" y="233280"/>
            <a:ext cx="9104760" cy="6390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57200" y="148104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Borelióza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457200" y="1481040"/>
            <a:ext cx="8685720" cy="537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Přenos boreliozy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klíště musí být přisáto alespoň 24 hodin (penetrace epidermis)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ze 100 kousnutí nakaž. klíšť. jen 20% přenese nákazu na člověka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 těch 20% 4/5 zvládne imunitní systém potlačit v zárodku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až 20% lidí má anamnestické protilátky (boreliozu potkali, ale imunitní systém ji zlikvidoval v zárodku)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78000" lvl="2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Pozitivita protilátek nemusí též znamenat infekci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ATB tedy guidelines doporučují jen při „skvrně“ či imunosupresi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indent="-254520">
              <a:lnSpc>
                <a:spcPct val="100000"/>
              </a:lnSpc>
              <a:spcBef>
                <a:spcPts val="400"/>
              </a:spcBef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Vyšetřování klíšťat je tedy nesmysl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pacient se stresuje </a:t>
            </a: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(šance dostat opravdovou boreliozu je nízká)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2000 – 5000 Kč (nabízí i vyšetření na raritní zoonozy, např. bartonelozu, a rovnou vyšetření, zda nemáte oslabenou imunitu)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indent="-254520">
              <a:lnSpc>
                <a:spcPct val="100000"/>
              </a:lnSpc>
              <a:spcBef>
                <a:spcPts val="400"/>
              </a:spcBef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10760" y="216936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7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Pa</a:t>
            </a:r>
            <a:r>
              <a:rPr lang="cs-CZ" sz="7200" b="1" strike="noStrike" spc="-1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ra</a:t>
            </a:r>
            <a:r>
              <a:rPr lang="cs-CZ" sz="7200" b="1" strike="noStrike" spc="-1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zi</a:t>
            </a:r>
            <a:r>
              <a:rPr lang="cs-CZ" sz="72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ti</a:t>
            </a:r>
            <a:endParaRPr lang="cs-CZ" sz="7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3"/>
          <p:cNvPicPr/>
          <p:nvPr/>
        </p:nvPicPr>
        <p:blipFill>
          <a:blip r:embed="rId2" cstate="print"/>
          <a:stretch/>
        </p:blipFill>
        <p:spPr>
          <a:xfrm>
            <a:off x="467640" y="0"/>
            <a:ext cx="8208000" cy="685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57200" y="148104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Borelióza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457200" y="1481040"/>
            <a:ext cx="8685720" cy="537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dlouhodobá léčba antibiotiky – ČLS JP doporučuje max. měsíc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mnohoměsíční a roční kúry ATB nemají vědecký podklad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Americký Národní institut zdraví – 3 studie, bez benefitu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Nizozemí 2015 – bez benefitu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dlouhodobá léčba – nebezpečí naopak snížení imunity, úmrtí na jinou infekci, žlučníkové komplikace, zánět střev a podobně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indent="-254520">
              <a:lnSpc>
                <a:spcPct val="100000"/>
              </a:lnSpc>
              <a:spcBef>
                <a:spcPts val="400"/>
              </a:spcBef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placebo efektu na subj. stesky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příčinou dlouhodobých potíží při (přesněji po) borelióze je zkřížená protilátková reaktivita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pokud se borelioza přeléčí, je vyléčena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zůstávají ale pacientovy protilátky, které zkříženě reagují s bílkovinami mj. kloubů nebo svalů –&gt; chronické potíže, zánět, bolesti, neurologické potíže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indent="-254520">
              <a:lnSpc>
                <a:spcPct val="100000"/>
              </a:lnSpc>
              <a:spcBef>
                <a:spcPts val="400"/>
              </a:spcBef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23528" y="270892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Vi</a:t>
            </a:r>
            <a:r>
              <a:rPr lang="cs-CZ" sz="4100" b="1" strike="noStrike" spc="-1" smtClean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ta</a:t>
            </a:r>
            <a:r>
              <a:rPr lang="cs-CZ" sz="4100" b="1" strike="noStrike" spc="-1" smtClean="0">
                <a:solidFill>
                  <a:schemeClr val="bg1">
                    <a:lumMod val="85000"/>
                  </a:schemeClr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mí</a:t>
            </a:r>
            <a:r>
              <a:rPr lang="cs-CZ" sz="4100" b="1" strike="noStrike" spc="-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n C</a:t>
            </a:r>
            <a:endParaRPr lang="cs-CZ" sz="4100" b="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57200" y="148104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Vitamín C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250920" y="1481040"/>
            <a:ext cx="8434800" cy="47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1976 - Dr. Linus Pauling, Ph.D.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3880" lvl="1" indent="-26100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zpráva v časopise Proceeding of the National Academy of Sciences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3880" lvl="1" indent="-26100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100 pacientů kliniky Loch Lomonside ve Skotsku léčených vitamínem C - přežívali s rakovinou 3-4x déle než ostatní pacienti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3880" lvl="1" indent="-26100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Kritici: skupina pacientů s C nesrovnatelná s kontrolní skupinou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lvl="2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neuvedena data o pokročilosti nádorů, zdravotním stavu, váze apod.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lvl="2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Paulingovi pacienti byli označováni jako „neléčitelní jinými možnostmi protinádorové léčby“ hned na začátku, bez jiné léčby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lvl="2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kontrolní pacienti byli takto označeni až po vyčerpání možností CHT, RT a dalších metod léčby– většinou žili jen několik dní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lvl="2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Pauling selektivně podával vitamín C nejzdravějším pacientům, s menšími a méně rozšířenými nádory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7200" y="148104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Vitamín C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250920" y="1481040"/>
            <a:ext cx="8434800" cy="47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Evidence-based Medicine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prestižní klinika Mayo (USA) - několik studií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- 1978 - 60 pac. s vitamín C + 63 pac. s placebem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nezjištěn rozdíl v délce přežívání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část pacientů uváděla subjektivní zlepšení chuti k jídlu a celkové slabosti (ovšem totéž uváděla i část pac. s placebem)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Pauling – stížnost, že vitamín C byl podáván pacientům po chemoterapii a ozařování, tedy s oslabeným imunitním systémem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uvedl, že v jeho původní studii byli jen 4 nemocní z 100 léčeni před vitamínem C chemoterapií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Pauling ovšem ve své původní práci tvrdil, že všichni jeho pacienti byli předtím léčeni </a:t>
            </a:r>
            <a:r>
              <a:rPr lang="cs-CZ" sz="1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CHT/RT !   ... je zjevné, že někde se lže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57200" y="148104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Vitamín C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250920" y="1481040"/>
            <a:ext cx="8434800" cy="47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studie Mayo kliniky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51 pac. vitamín C, 49 placebo, zaslepeno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zmenšení nádoru - žádný z pacientů, nebyl rozdíl v přežití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subjektivní zlepšení potíží: 64% nem. s vitamín C, 65% s placebem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studie 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n=144 nem. s vitamínem C, n=73 placebo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bez rozdílu v délce přežití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vysoké dávky vitamínu – průjmy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 podání nitrožilně několik případů selhání ledvin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2240" indent="-25308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(ucpání ledvinných tubulů oxalátovými krystaly)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457200" y="148104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Vitamín C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250920" y="1481040"/>
            <a:ext cx="8434800" cy="47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1978 - Ph.D. Robinson - společník Paulinga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2240" indent="-25308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→ v rámci svého vlastního výzkumu zjistil, že vysoké dávky 5-10 gramů vitamínu C za den naopak riziko rakoviny u myší zvyšují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2240" indent="-25308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→ sděluje Paulingovi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2240" indent="-25308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→ vzápětí dostává </a:t>
            </a: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padáka (ale rozhodně ne zlatého...)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2240" indent="-25308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→ pokusná zvířata utracena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2240" indent="-25308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→ data z jeho výzkumu zabavena (a nejspíše zničena - nedostupná)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57200" y="148104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Vitamín C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250920" y="1481040"/>
            <a:ext cx="8434800" cy="47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1994 - Robinson – nové studie, myši, UV záření, rakovina kůže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1846 myší, 38 různých diet včetně několika variant kúry vitamínu C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vitamín C u myší v dávce odpovídající u lidí 1-10 gramů (= dávka doporučovaná proponenty)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zvyšoval rychlost růstu nádoru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nižší dávky (fyziologické, á 0,06 g/den) = žádný efekt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dávkách okolo (v dávce odpovídající u lidí) 100 gramů - růst nádoru zpomalen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taková dávka je ovšem pro člověka takřka smrtelná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jistota selhání ledvin a dialýzy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Laboratorní studie dále ukázaly, že současné užívání vitamínu C může interferovat s 5 protinádorovými léky a snižovat jejich účinnost (antioxidant + oxidant (některé CHT) = 0.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57200" y="148104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Vitamín C – praxe…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250920" y="1481040"/>
            <a:ext cx="8434800" cy="47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Olomoucké infuzní centrum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není zdravotnické zařízení, aplikuje infuze vitamínu C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 jistotu neuvádí v seznamu nemocí, léčitelných vitamínem C, neuvádí rakovinu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ceníku je ovšem sleva pro onkologické pacienty…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dávka </a:t>
            </a:r>
            <a:r>
              <a:rPr lang="cs-CZ" sz="20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až</a:t>
            </a: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 22,5g </a:t>
            </a: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!!!</a:t>
            </a: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ceny si prosím snadno dohledejte na internetu </a:t>
            </a:r>
            <a:r>
              <a:rPr lang="cs-CZ" sz="20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itchFamily="2" charset="2"/>
              </a:rPr>
              <a:t>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201"/>
              </a:spcAft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23528" y="270892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Vi</a:t>
            </a:r>
            <a:r>
              <a:rPr lang="cs-CZ" sz="4100" b="1" strike="noStrike" spc="-1" smtClean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ta</a:t>
            </a:r>
            <a:r>
              <a:rPr lang="cs-CZ" sz="4100" b="1" strike="noStrike" spc="-1" smtClean="0">
                <a:solidFill>
                  <a:schemeClr val="bg1">
                    <a:lumMod val="85000"/>
                  </a:schemeClr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mí</a:t>
            </a:r>
            <a:r>
              <a:rPr lang="cs-CZ" sz="4100" b="1" strike="noStrike" spc="-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n B17</a:t>
            </a:r>
            <a:endParaRPr lang="cs-CZ" sz="4100" b="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/>
          <p:cNvPicPr/>
          <p:nvPr/>
        </p:nvPicPr>
        <p:blipFill>
          <a:blip r:embed="rId2" cstate="print"/>
          <a:stretch/>
        </p:blipFill>
        <p:spPr>
          <a:xfrm>
            <a:off x="1259640" y="1556640"/>
            <a:ext cx="6587640" cy="4391280"/>
          </a:xfrm>
          <a:prstGeom prst="rect">
            <a:avLst/>
          </a:prstGeom>
          <a:ln w="9360"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Pa</a:t>
            </a:r>
            <a:r>
              <a:rPr lang="cs-CZ" sz="4100" b="1" strike="noStrike" spc="-1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ra</a:t>
            </a:r>
            <a:r>
              <a:rPr lang="cs-CZ" sz="4100" b="1" strike="noStrike" spc="-1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zi</a:t>
            </a:r>
            <a:r>
              <a:rPr lang="cs-CZ" sz="41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ti</a:t>
            </a:r>
            <a:endParaRPr lang="cs-CZ" sz="41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259640" y="6093360"/>
            <a:ext cx="6623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Krevnička močová je jeden z nejnebezpečnějších parazitů... </a:t>
            </a:r>
            <a:r>
              <a:rPr lang="cs-CZ" sz="1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cs-CZ" sz="18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ALE</a:t>
            </a:r>
            <a:r>
              <a:rPr lang="cs-CZ" sz="1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...(obrázek </a:t>
            </a: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zvětšeno 10x)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457200" y="1481040"/>
            <a:ext cx="85777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aminoglykosid laevo-mandlonitril-beta-glukuronid (upravená molekula amygdalinu)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nutriční věda nezná žádný vitamín B17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název „vitamín“ mu dal jeho hlavní proponent E.T. Krebs Jr., když jej FDA neschválila jako lék – obešel zákon zakazující prodej a distribuci neschválených léčiv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E.T. Krebs Jr. – bakalář umění, z medicíny vyhozen v 1. ročníku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nejméně 3 verze příběhu o jeho objevu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původní Krebsovo tvrzení – B17 rakovinu léčí - &gt; pak že kontroluje - &gt; poslední verze: jde o prevenci rakoviny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testován již v r. 1892 (</a:t>
            </a: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Německo, za císaře pána) v léčbě 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rakoviny, shledán </a:t>
            </a: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neúčinným a toxickým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„Vitamín“ B17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79280" y="1481040"/>
            <a:ext cx="885564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1) není žádný objektivní důkaz o účinnosti (zkoušelo se)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Studie Mayo kliniky (1982) – 178 pac., B17 + makrobiotická dieta, jen jedna léčebná odpověď, délka přežití se nelišila od placeba</a:t>
            </a:r>
            <a:endParaRPr lang="cs-CZ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Dvojitě zaslepaná studie Wade (1977) – účinek stejný jako placebo</a:t>
            </a:r>
            <a:endParaRPr lang="cs-CZ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National Cancer Institute (USA) – několik studií fáze I/II – bez benefitu</a:t>
            </a:r>
            <a:endParaRPr lang="cs-CZ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Cochranova databáze analyzovala 3x 200+ studií a článků o účinnosti B17 (1990, 2002, 2011) - žádná studie nesplnila kriteria opakovatelnosti a nechybové metodiky</a:t>
            </a:r>
            <a:endParaRPr lang="cs-CZ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2) je to zlodějina – krabička á </a:t>
            </a: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700Kč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3) vysoké riziko toxicity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dávka od 0,5mg /kg může být </a:t>
            </a:r>
            <a:r>
              <a:rPr lang="cs-CZ" sz="17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smrtelná</a:t>
            </a:r>
          </a:p>
          <a:p>
            <a:pPr marL="820800" lvl="1" indent="-25452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7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většina lidí snese kyanidu více, je to individuální, ale netestovatelné</a:t>
            </a:r>
            <a:endParaRPr lang="cs-CZ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7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dospělý </a:t>
            </a:r>
            <a:r>
              <a:rPr lang="cs-CZ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bezpečná </a:t>
            </a:r>
            <a:r>
              <a:rPr lang="cs-CZ" sz="1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lang="cs-CZ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malá meruňková jádra</a:t>
            </a:r>
            <a:endParaRPr lang="cs-CZ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batole jen ½ meruňkového jádra, jinak riziko otravy kyanidem</a:t>
            </a:r>
            <a:endParaRPr lang="cs-CZ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proponenti B17 však doporučují 10-20 jader denně a to včetně dětí</a:t>
            </a:r>
            <a:endParaRPr lang="cs-CZ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„Vitamín“ B17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3427920"/>
          </a:xfrm>
          <a:prstGeom prst="rect">
            <a:avLst/>
          </a:prstGeom>
          <a:ln w="9360">
            <a:noFill/>
          </a:ln>
        </p:spPr>
      </p:pic>
      <p:pic>
        <p:nvPicPr>
          <p:cNvPr id="214" name="Picture 2"/>
          <p:cNvPicPr/>
          <p:nvPr/>
        </p:nvPicPr>
        <p:blipFill>
          <a:blip r:embed="rId3" cstate="print"/>
          <a:stretch/>
        </p:blipFill>
        <p:spPr>
          <a:xfrm>
            <a:off x="0" y="3357720"/>
            <a:ext cx="9142920" cy="3499200"/>
          </a:xfrm>
          <a:prstGeom prst="rect">
            <a:avLst/>
          </a:prstGeom>
          <a:ln w="9360">
            <a:noFill/>
          </a:ln>
        </p:spPr>
      </p:pic>
      <p:sp>
        <p:nvSpPr>
          <p:cNvPr id="215" name="CustomShape 1"/>
          <p:cNvSpPr/>
          <p:nvPr/>
        </p:nvSpPr>
        <p:spPr>
          <a:xfrm flipH="1">
            <a:off x="5434920" y="2565360"/>
            <a:ext cx="72000" cy="187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88920" cap="rnd">
            <a:solidFill>
              <a:srgbClr val="953735"/>
            </a:solidFill>
            <a:custDash>
              <a:ds d="100000" sp="100000"/>
            </a:custDash>
            <a:miter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79280" y="1481040"/>
            <a:ext cx="885564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Četné případy toxicity – Mexiko, USA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FN Olomouc – 1 mladá žena – adenokarcinom plic, 4. stádium, chemoterapie + tajně užívala B17, MMS a vitamín C (potencuje toxicitu kyanidu)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charakteristicky: nechtěla přiznat užívání B17, až usvědčena laboratoří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V řadě zemí zakázán zákonem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4) i dlouhodobá expozice v netoxických dávkách způsobuje bolesti hlavy, abnormální chuť, zvracení, bolesti břicha, bolesti na hrudi a úzkost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ucida Sans Unicode"/>
              </a:rPr>
              <a:t>5) původní pacienti uvádění proponenty nejsou dohledatelní, jejich dokumentace již byla skartována nebo podstoupili současně klasickou léčbu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„Vitamín“ B17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324000" y="4653000"/>
            <a:ext cx="8495280" cy="172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Ellison NM, Byar DP, Newell GR (September 1978). "Special report on Laetrile: the NCI Laetrile Review. Results of the National Cancer Institute's retrospective Laetrile analysis". N. Engl. J. Med. 299 (10): 549–52. PMID 683212.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Moertel CG, Ames MM, Kovach JS, Moyer TP, Rubin JR, Tinker JH (February 1981). "A pharmacologic and toxicological study of amygdalin". JAMA 245 (6): 591–4. doi:10.1001/jama.245.6.591. PMID 7005480.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Moertel CG, Fleming TR, Rubin J, et al. (January 1982). "A clinical trial of amygdalin (Laetrile) in the treatment of human cancer". N. Engl. J. Med. 306 (4): 201–6. doi:10.1007/s00520-006-0168-9. PMID 7033783. online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Český článek o Laetrilu/B17 – olomouc.casd.cz </a:t>
            </a:r>
            <a:r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Wingdings"/>
              </a:rPr>
              <a:t>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23528" y="270892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M</a:t>
            </a:r>
            <a:r>
              <a:rPr lang="cs-CZ" sz="4100" b="1" strike="noStrike" spc="-1" smtClean="0">
                <a:solidFill>
                  <a:schemeClr val="bg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M</a:t>
            </a:r>
            <a:r>
              <a:rPr lang="cs-CZ" sz="4100" b="1" strike="noStrike" spc="-1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S</a:t>
            </a:r>
            <a:endParaRPr lang="cs-CZ" sz="4100" b="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57200" y="148104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MMS (CDS, MMS2)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179280" y="1341360"/>
            <a:ext cx="8784000" cy="5152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28% chloritan sodný (NaClO2) (MMS1) nebo CaClO2 (MMS2)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na trhu řada obměn ve formě různých koncentrací/ředění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průmyslové bělidlo - ve vodárenském průmyslu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2006 - Jim Humble (USA), bývalý scientolog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Humble: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5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„léčí 95% známých nemocí“, včetně „rakoviny, AIDS, malárie, žloutenky, autismu, psychických poruch, oparů, Crohnovy nemoci, plynatosti, nespavost, chřipku a malá </a:t>
            </a:r>
            <a:r>
              <a:rPr lang="cs-CZ" sz="1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prsa (ale </a:t>
            </a: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poslední jenom u </a:t>
            </a:r>
            <a:r>
              <a:rPr lang="cs-CZ" sz="1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žen)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152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Humble: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5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„v těle vyhledává škodlivé látky, škodlivé bakterie,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5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viry a rakovinové buňky“ a ničí je.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5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1"/>
          <p:cNvPicPr/>
          <p:nvPr/>
        </p:nvPicPr>
        <p:blipFill>
          <a:blip r:embed="rId2" cstate="print"/>
          <a:stretch/>
        </p:blipFill>
        <p:spPr>
          <a:xfrm>
            <a:off x="1523880" y="519120"/>
            <a:ext cx="6094800" cy="5818680"/>
          </a:xfrm>
          <a:prstGeom prst="rect">
            <a:avLst/>
          </a:prstGeom>
          <a:ln w="9360">
            <a:noFill/>
          </a:ln>
        </p:spPr>
      </p:pic>
      <p:sp>
        <p:nvSpPr>
          <p:cNvPr id="225" name="CustomShape 1"/>
          <p:cNvSpPr/>
          <p:nvPr/>
        </p:nvSpPr>
        <p:spPr>
          <a:xfrm>
            <a:off x="1619280" y="981000"/>
            <a:ext cx="1799280" cy="1189800"/>
          </a:xfrm>
          <a:prstGeom prst="rect">
            <a:avLst/>
          </a:prstGeom>
          <a:solidFill>
            <a:srgbClr val="FFFFFF">
              <a:alpha val="8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Pít toto = špatný nápad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2700360" y="2133720"/>
            <a:ext cx="862560" cy="1581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88920">
            <a:solidFill>
              <a:srgbClr val="4A7EBB"/>
            </a:solidFill>
            <a:miter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3"/>
          <p:cNvSpPr/>
          <p:nvPr/>
        </p:nvSpPr>
        <p:spPr>
          <a:xfrm>
            <a:off x="7343640" y="907920"/>
            <a:ext cx="1799280" cy="1189800"/>
          </a:xfrm>
          <a:prstGeom prst="rect">
            <a:avLst/>
          </a:prstGeom>
          <a:solidFill>
            <a:srgbClr val="FFFFFF">
              <a:alpha val="8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Pít toto = dobrý nápad ???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5435640" y="3284640"/>
            <a:ext cx="648360" cy="1006920"/>
          </a:xfrm>
          <a:prstGeom prst="rect">
            <a:avLst/>
          </a:prstGeom>
          <a:solidFill>
            <a:srgbClr val="BFBFBF">
              <a:alpha val="70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endParaRPr lang="cs-CZ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5"/>
          <p:cNvSpPr/>
          <p:nvPr/>
        </p:nvSpPr>
        <p:spPr>
          <a:xfrm flipH="1">
            <a:off x="7618680" y="2133720"/>
            <a:ext cx="479880" cy="129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88920">
            <a:solidFill>
              <a:srgbClr val="4A7EBB"/>
            </a:solidFill>
            <a:miter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68360" y="1268280"/>
            <a:ext cx="8227080" cy="466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Humble: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„Doposud nebyly provedeny žádné dvojitě nebo trojitě slepé studie či klinické pokusy dokazující, že MMS předchází malárii a rakovině… dnes potřebné finanční prostředky nemáme, s lékaři si nechceme dělat starosti, jsou tady přece tisíce lidí, kteří věří v MMS a mým zájmem je pomáhat jim, jak můžeme.“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 algn="ctr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výrobní a distribuční cena 1 lahv. (25mg NaCLO2) – 5 Kč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 algn="ctr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prodejní cena (internet) - cca 350 - 480 Kč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= </a:t>
            </a:r>
            <a:r>
              <a:rPr lang="cs-CZ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cca 70-90 násobný zisk - skutečně zázračný preparát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640" algn="ctr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odhad: 5 milionů zákazníků/rok, 1 kupuje Ø 5 balení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= </a:t>
            </a:r>
            <a:r>
              <a:rPr lang="cs-CZ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trh 500 milionů dolarů ročně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640" algn="ctr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není divu, že se z Jima Humbleho (který tak rád pomáhá nezištně lidem a nemá peníze na „drahé lékařské testy“), stal během pěti let miliardář (navzdory nákupům nemovitostí aj. výdajům).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MMS (CDS, MMS2)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MMS (CDS, MMS2)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324000" y="1557360"/>
            <a:ext cx="8423640" cy="4613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16000" indent="-2152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regulační úřady většiny států (USA, Kanady, EU, ČR) před MMS varují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výzva americká FDA k zastavení prodeje – Humble nereaguje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→ předáno k trestnímu řízení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→ Jim Humble se bleskově stěhuje do Dominikánské republiky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→ ač nemá peníze na testy, vystavěl rezidenční vilu a najal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1) armádu právníků a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2) informatiky specialisty na internetové vyhledávače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→ propagátorské stránky se objevují v horních příčkách vyhledávačů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152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Dominikánská republika mimochodem (nebo totiž?) nemá zákon ani smlouvy o vydávání pachatelů trestné činnosti do zahraničí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152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update: od roku 2016 žije v Mexiku (které také nemá ty zákony)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MMS (CDS, MMS2)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395280" y="1341360"/>
            <a:ext cx="8568360" cy="390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16000" indent="-215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následně Humble prohlásil, že MMS není lék, ale potravinový doplněk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→ nepodléhá zákonu o bezpečnosti léčiv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15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následně založil církev (správněji sektu) „Genesis II“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→ vyhlásila MMS jako svátost oltářní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→ takto dovoz do zemí, které neumožňují jeho distribuci jako potrav. doplňku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→ navíc svátosti oltářní - osvobozeny od daní… amen!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15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přijal titul hlavního biskupa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15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od kazatelů-prodejců MMS příliš modliteb a víry nežádá,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→ stačí zasílání desátků na „právní obranu“ MMS a jeho propagaci.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/>
          <p:cNvPicPr/>
          <p:nvPr/>
        </p:nvPicPr>
        <p:blipFill>
          <a:blip r:embed="rId2" cstate="print"/>
          <a:stretch/>
        </p:blipFill>
        <p:spPr>
          <a:xfrm>
            <a:off x="683640" y="404640"/>
            <a:ext cx="7559640" cy="5039640"/>
          </a:xfrm>
          <a:prstGeom prst="rect">
            <a:avLst/>
          </a:prstGeom>
          <a:ln w="9360"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1259640" y="5733360"/>
            <a:ext cx="662364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...ale toto je jen kapka </a:t>
            </a:r>
            <a:r>
              <a:rPr lang="cs-CZ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krve na prstu při kontrole glykémie 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22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Důvěřuj</a:t>
            </a:r>
            <a:r>
              <a:rPr lang="cs-CZ" sz="2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ale </a:t>
            </a:r>
            <a:r>
              <a:rPr lang="cs-CZ" sz="22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(pr)ověřuj ! </a:t>
            </a:r>
            <a:r>
              <a:rPr lang="cs-CZ" sz="2200" b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sym typeface="Wingdings" pitchFamily="2" charset="2"/>
              </a:rPr>
              <a:t></a:t>
            </a:r>
            <a:endParaRPr lang="cs-CZ" sz="2200" b="1" strike="noStrike" spc="-1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r">
              <a:lnSpc>
                <a:spcPct val="100000"/>
              </a:lnSpc>
            </a:pPr>
            <a:r>
              <a:rPr lang="cs-CZ" b="1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... ne každá informace z internetu je pravdivá</a:t>
            </a:r>
            <a:endParaRPr lang="cs-CZ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/>
          <p:cNvPicPr/>
          <p:nvPr/>
        </p:nvPicPr>
        <p:blipFill>
          <a:blip r:embed="rId2" cstate="print"/>
          <a:stretch/>
        </p:blipFill>
        <p:spPr>
          <a:xfrm>
            <a:off x="1187640" y="0"/>
            <a:ext cx="6767640" cy="6859080"/>
          </a:xfrm>
          <a:prstGeom prst="rect">
            <a:avLst/>
          </a:prstGeom>
          <a:ln w="9360">
            <a:noFill/>
          </a:ln>
        </p:spPr>
      </p:pic>
      <p:sp>
        <p:nvSpPr>
          <p:cNvPr id="239" name="CustomShape 1"/>
          <p:cNvSpPr/>
          <p:nvPr/>
        </p:nvSpPr>
        <p:spPr>
          <a:xfrm>
            <a:off x="1043640" y="6237360"/>
            <a:ext cx="1438920" cy="619560"/>
          </a:xfrm>
          <a:prstGeom prst="ellipse">
            <a:avLst/>
          </a:prstGeom>
          <a:noFill/>
          <a:ln w="158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2"/>
          <p:cNvSpPr/>
          <p:nvPr/>
        </p:nvSpPr>
        <p:spPr>
          <a:xfrm>
            <a:off x="3420000" y="6237360"/>
            <a:ext cx="1438920" cy="619560"/>
          </a:xfrm>
          <a:prstGeom prst="ellipse">
            <a:avLst/>
          </a:prstGeom>
          <a:noFill/>
          <a:ln w="158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3"/>
          <p:cNvSpPr/>
          <p:nvPr/>
        </p:nvSpPr>
        <p:spPr>
          <a:xfrm>
            <a:off x="2843640" y="4437000"/>
            <a:ext cx="1438920" cy="619560"/>
          </a:xfrm>
          <a:prstGeom prst="ellipse">
            <a:avLst/>
          </a:prstGeom>
          <a:noFill/>
          <a:ln w="158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468360" y="1341360"/>
            <a:ext cx="8496128" cy="459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5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Objektivní</a:t>
            </a: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cs-CZ" sz="20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data</a:t>
            </a: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(studie): 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jen úlevu od různých subjektivních potíží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Výskyt 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této úlevy odpovídá výskytu účinku placeba (laktóza)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Než.účinky: </a:t>
            </a:r>
            <a:r>
              <a:rPr lang="cs-CZ" sz="2000" b="0" u="sng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velmi </a:t>
            </a:r>
            <a:r>
              <a:rPr lang="cs-CZ" sz="20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četně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: zánět kůže po kontaktu s látkou – </a:t>
            </a:r>
            <a:r>
              <a:rPr lang="cs-CZ" sz="20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žíravina</a:t>
            </a:r>
            <a:endParaRPr lang="cs-CZ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	</a:t>
            </a:r>
            <a:r>
              <a:rPr lang="cs-CZ" sz="2000" b="0" u="sng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+ riziko</a:t>
            </a: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poleptání dutiny ústní a jícnu, nevolnost, zvracení, průjmy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MMS zabíjí bakterie i rakovinné buňky v zkumavce 100%, ovšem i lidské buňky a hodné bakterie, pokud je do roztoku </a:t>
            </a: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přidáte - </a:t>
            </a:r>
            <a:r>
              <a:rPr lang="cs-CZ" sz="20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žíravina</a:t>
            </a:r>
            <a:endParaRPr lang="cs-CZ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oxidační činidlo </a:t>
            </a:r>
            <a:r>
              <a:rPr lang="cs-CZ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– není selektivní 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(na rozdíl od tvrzení Humbleho</a:t>
            </a:r>
            <a:r>
              <a:rPr lang="cs-CZ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</a:p>
          <a:p>
            <a:pPr marL="673200" lvl="1" indent="-215280"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k selektivní detekci je třeba detektor (senzor) a analýza dat, což malá molekula NaClO rozhodně nedokáže (</a:t>
            </a:r>
            <a:r>
              <a:rPr lang="cs-CZ" sz="2000" b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selský rozum</a:t>
            </a:r>
            <a:r>
              <a:rPr lang="cs-CZ" sz="20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lidský organismus užívání MMS zvládá hlavně díky nízké dávce žíraviny - jedna lahvička á 25 miligramů – tělo zvládne neutralizovat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MMS (CDS, MMS2)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MMS (CDS, MMS2)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412776"/>
            <a:ext cx="871296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2200" smtClean="0"/>
              <a:t> Je zajímavé, že Humble MMS nevyzkoušel v roce 2009, kdy byl na operaci nádoru páteřního kanálu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mtClean="0"/>
              <a:t> anebo snad MMS zkoušel a nezabralo mu ???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cs-CZ" smtClean="0"/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2200" smtClean="0"/>
              <a:t> příklady chybných tvrzení proponentů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mtClean="0"/>
              <a:t> MMS se nasivně využívá v Africe k léčbě AIDS a Eboly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mtClean="0"/>
              <a:t> borelioza je způsobena virem (není, je bakterií – rozdíl !)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mtClean="0"/>
              <a:t> Humble: „ještě nikdo nedokázal, že virus HIV existuje“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mtClean="0"/>
              <a:t> Humble: diagnostické protilátky proti HIV – „nikdo neví, co ve skutečnosti jsou“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mtClean="0"/>
              <a:t> MMS zabíjí jen ty škodlivé bakterie a rakovinové buňky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mtClean="0"/>
              <a:t> hodné bakterie ve střevě mají MMS rády 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cs-CZ" smtClean="0"/>
              <a:t>  (nemají, MMS je alkalické, bakterie E. coli preferují mírně kyselé prostředí)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611280" y="2602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MMS (CDS, MMS2)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412776"/>
            <a:ext cx="87129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2200" smtClean="0"/>
              <a:t> MMS těží ze zoufalství lidí a popularity konspiračních teorií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2200" smtClean="0"/>
              <a:t> pokud se něco pokazí, propagátoři jsou právnicky bez viny – všude je napsáno, že je to na Vaše riziko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cs-CZ" sz="2200" smtClean="0"/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2200" smtClean="0"/>
              <a:t> pokud nežádoucí účinky  	- „To se vám ty toxiny dostávají z těla,“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2200" smtClean="0"/>
              <a:t> pokud nezabere		- použili jste „špatné nebo slabé ředění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2200" smtClean="0"/>
              <a:t> pokud vyrážka		- použili jste „moc silné ředění“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2200" smtClean="0"/>
              <a:t>(rady z internetových fór)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sz="2200" smtClean="0"/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cs-CZ" sz="2200" smtClean="0"/>
              <a:t> to vše se dá snadno napravit, stačí si koupit další lahvičku a naředit to správně </a:t>
            </a:r>
            <a:r>
              <a:rPr lang="cs-CZ" sz="2200" smtClean="0">
                <a:sym typeface="Wingdings" pitchFamily="2" charset="2"/>
              </a:rPr>
              <a:t></a:t>
            </a:r>
            <a:endParaRPr lang="cs-CZ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148104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Detoxifikační diety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250920" y="1481040"/>
            <a:ext cx="8434800" cy="47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řada toxinů je přirozeným produktem organismu a jsou rutině vylučovány játrem a ledvinami, průmyslové toxiny – mají normy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běžné koncentrace jsou v řádu nanomol – nedetekovatelné jinak než drahým laboratorním vybavením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člověku s normálním příjmem stravy a normální funkcí orgánů žádná intoxikace nehrozí (leda z přípravků alternativní léčby)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subjektivní efekt diet je dán hlavně tím, že člověk přejde z nezdravé stravy na stravu zdravější (většina detox diet je založena na zdravé stravě nebo šťávách)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 to stačí obyčejná zdravá strava, ne drahé diety za tisíce Kč.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mnoho falešné reklamy, někdy v dobré víře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90000"/>
              </a:lnSpc>
              <a:spcBef>
                <a:spcPts val="400"/>
              </a:spcBef>
              <a:spcAft>
                <a:spcPts val="2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např. v případě výplachů střeva ukazují propagátoři fotku střeva s normální stolicí x střeva po přípravě klystýrem (např. před koloskopií)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1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256" name="CustomShape 1"/>
          <p:cNvSpPr/>
          <p:nvPr/>
        </p:nvSpPr>
        <p:spPr>
          <a:xfrm>
            <a:off x="826920" y="4508640"/>
            <a:ext cx="5183640" cy="91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Normální obraz lymfy z oblasti trávícího traktu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obsahuje lipidy (mastná oka</a:t>
            </a:r>
            <a:r>
              <a:rPr lang="cs-CZ" sz="18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- chylomikrony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800" b="1" strike="noStrike" spc="-1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-&gt; žádné zamoření toxiny, je to normální nález</a:t>
            </a:r>
            <a:endParaRPr lang="cs-CZ" sz="1800" b="1" strike="noStrike" spc="-1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 flipV="1">
            <a:off x="3348000" y="3931560"/>
            <a:ext cx="360" cy="357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80">
            <a:solidFill>
              <a:srgbClr val="DDD9C3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3"/>
          <p:cNvSpPr/>
          <p:nvPr/>
        </p:nvSpPr>
        <p:spPr>
          <a:xfrm>
            <a:off x="6588000" y="2133720"/>
            <a:ext cx="2446920" cy="933840"/>
          </a:xfrm>
          <a:prstGeom prst="ellipse">
            <a:avLst/>
          </a:prstGeom>
          <a:noFill/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1"/>
          <p:cNvPicPr/>
          <p:nvPr/>
        </p:nvPicPr>
        <p:blipFill>
          <a:blip r:embed="rId2" cstate="print"/>
          <a:stretch/>
        </p:blipFill>
        <p:spPr>
          <a:xfrm>
            <a:off x="0" y="0"/>
            <a:ext cx="7388640" cy="6856920"/>
          </a:xfrm>
          <a:prstGeom prst="rect">
            <a:avLst/>
          </a:prstGeom>
          <a:ln w="9360">
            <a:noFill/>
          </a:ln>
        </p:spPr>
      </p:pic>
      <p:sp>
        <p:nvSpPr>
          <p:cNvPr id="260" name="CustomShape 1"/>
          <p:cNvSpPr/>
          <p:nvPr/>
        </p:nvSpPr>
        <p:spPr>
          <a:xfrm>
            <a:off x="6012000" y="2780928"/>
            <a:ext cx="2951640" cy="389779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1280" indent="-340200"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lang="cs-CZ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jablečný ocet kyselinu chlorovodíkovou neobsahuje </a:t>
            </a:r>
            <a:r>
              <a:rPr lang="cs-CZ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(poleptala by </a:t>
            </a:r>
            <a:r>
              <a:rPr lang="cs-CZ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vám pusu a jícen, a koncentrace, která by nerozežrala, je neúčinná</a:t>
            </a:r>
            <a:r>
              <a:rPr lang="cs-CZ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</a:p>
          <a:p>
            <a:pPr marL="341280" indent="-340200"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200"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lang="cs-CZ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 žaludku máte kyseliny chlorovodíkové dost, žluč a střevní šťávy ji ve střevě cíleně neutralizují -&gt; zneutralizovaly by i tu z </a:t>
            </a:r>
            <a:r>
              <a:rPr lang="cs-CZ" sz="1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DetoxActive</a:t>
            </a: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 flipV="1">
            <a:off x="4356000" y="2996952"/>
            <a:ext cx="1728168" cy="42952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3"/>
          <p:cNvSpPr/>
          <p:nvPr/>
        </p:nvSpPr>
        <p:spPr>
          <a:xfrm flipH="1" flipV="1">
            <a:off x="4353840" y="3571920"/>
            <a:ext cx="1730328" cy="108121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"/>
          <p:cNvPicPr/>
          <p:nvPr/>
        </p:nvPicPr>
        <p:blipFill>
          <a:blip r:embed="rId2" cstate="print"/>
          <a:stretch/>
        </p:blipFill>
        <p:spPr>
          <a:xfrm>
            <a:off x="0" y="189000"/>
            <a:ext cx="6599880" cy="6552000"/>
          </a:xfrm>
          <a:prstGeom prst="rect">
            <a:avLst/>
          </a:prstGeom>
          <a:ln w="9360">
            <a:noFill/>
          </a:ln>
        </p:spPr>
      </p:pic>
      <p:sp>
        <p:nvSpPr>
          <p:cNvPr id="265" name="CustomShape 1"/>
          <p:cNvSpPr/>
          <p:nvPr/>
        </p:nvSpPr>
        <p:spPr>
          <a:xfrm>
            <a:off x="6948360" y="2421000"/>
            <a:ext cx="2014920" cy="1189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Normální stolice, která ve střevě normálně je, o toxiny se nejedná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 flipH="1" flipV="1">
            <a:off x="6011280" y="2995920"/>
            <a:ext cx="430560" cy="22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440">
            <a:solidFill>
              <a:srgbClr val="4A7EBB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1"/>
          <p:cNvPicPr/>
          <p:nvPr/>
        </p:nvPicPr>
        <p:blipFill>
          <a:blip r:embed="rId2" cstate="print"/>
          <a:stretch/>
        </p:blipFill>
        <p:spPr>
          <a:xfrm>
            <a:off x="317520" y="92160"/>
            <a:ext cx="8580960" cy="6509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457200" y="1481040"/>
            <a:ext cx="8228520" cy="47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„Lék“ funguje na široké spektrum nepříbuzných nemocí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80000"/>
              </a:lnSpc>
              <a:spcBef>
                <a:spcPts val="400"/>
              </a:spcBef>
            </a:pP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Tvrzení: 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8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lang="cs-CZ" sz="19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Většina lidí má </a:t>
            </a: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…“		„</a:t>
            </a:r>
            <a:r>
              <a:rPr lang="cs-CZ" sz="19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Zcela přírodní</a:t>
            </a: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…“</a:t>
            </a:r>
            <a:endParaRPr lang="cs-CZ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8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lang="cs-CZ" sz="19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Každý ví/Jistě víte </a:t>
            </a: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…“		„</a:t>
            </a:r>
            <a:r>
              <a:rPr lang="cs-CZ" sz="19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Cíleně vyhledává/ničí</a:t>
            </a: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…“</a:t>
            </a:r>
            <a:endParaRPr lang="cs-CZ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8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lang="cs-CZ" sz="19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Vědci zjistili</a:t>
            </a: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…“ 	(dříve ruští, dnes američtí )</a:t>
            </a:r>
            <a:endParaRPr lang="cs-CZ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8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</a:t>
            </a:r>
            <a:r>
              <a:rPr lang="cs-CZ" sz="19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Zdravým buňkám neublíží</a:t>
            </a: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…“	„</a:t>
            </a:r>
            <a:r>
              <a:rPr lang="cs-CZ" sz="19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Osvědčený, prokázaný</a:t>
            </a: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…“</a:t>
            </a:r>
            <a:endParaRPr lang="cs-CZ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80000"/>
              </a:lnSpc>
              <a:spcBef>
                <a:spcPts val="400"/>
              </a:spcBef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– a jiné znaky manipulativní psychologie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80000"/>
              </a:lnSpc>
              <a:spcBef>
                <a:spcPts val="400"/>
              </a:spcBef>
            </a:pP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Zdůrazňují rizika, hrají na strach, ale i ješitnost/chytrost pacienta, povzbuzují, sugesce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80000"/>
              </a:lnSpc>
              <a:spcBef>
                <a:spcPts val="400"/>
              </a:spcBef>
            </a:pP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Tvrdí, že léčí příčinu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80000"/>
              </a:lnSpc>
              <a:spcBef>
                <a:spcPts val="400"/>
              </a:spcBef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     (kdežto obyčejná medicína jen následky)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80000"/>
              </a:lnSpc>
              <a:spcBef>
                <a:spcPts val="400"/>
              </a:spcBef>
            </a:pP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Znaky podvodné medicíny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57200" y="1481040"/>
            <a:ext cx="8685720" cy="504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fenomén od 90. let min. století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kanaďanka Hulda Regehr Clarková (+2009)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Bc. et Mgr. botaniky a zoologie, Ph.D z fyziologie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(často titulována jako lékařka – není pravda)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1980 neoficiální titul naturopata (N.D.)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(x M.D. – v USA doktor medicíny)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Knihy např. 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„Lék na každou rakovinu“ (The Cure of All Cancers)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„Léčba na HIV/AIDS“ (The Cure for HIV/AIDS)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„Léčba na všechny choroby“ (The Cure For All Diseases)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Paraziti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457200" y="1481040"/>
            <a:ext cx="8228520" cy="4970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Zpochybňování konvenční medicíny (i nenápadně)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často konspirační teorie</a:t>
            </a:r>
            <a:endParaRPr lang="cs-CZ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80000"/>
              </a:lnSpc>
              <a:spcBef>
                <a:spcPts val="400"/>
              </a:spcBef>
            </a:pPr>
            <a:endParaRPr lang="cs-CZ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Obviňují oficiální orgány/instituce z perzekuce či zaprodanost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lékaři + farmaceutické firmy</a:t>
            </a:r>
            <a:endParaRPr lang="cs-CZ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80000"/>
              </a:lnSpc>
              <a:spcBef>
                <a:spcPts val="400"/>
              </a:spcBef>
            </a:pPr>
            <a:endParaRPr lang="cs-CZ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Nechtějí dát oficiální zprávu do ruky pacienta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80000"/>
              </a:lnSpc>
              <a:spcBef>
                <a:spcPts val="400"/>
              </a:spcBef>
            </a:pP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Vágní formulace, v neosobním duchu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0800" lvl="1" indent="-25452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„Kapky mohou sloužit k …, nejčastěji v dávce 30 kapek“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2240" indent="-253080">
              <a:lnSpc>
                <a:spcPct val="80000"/>
              </a:lnSpc>
              <a:spcBef>
                <a:spcPts val="400"/>
              </a:spcBef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místo: užívejte kapky 3x denně 30 kapek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80000"/>
              </a:lnSpc>
              <a:spcBef>
                <a:spcPts val="400"/>
              </a:spcBef>
            </a:pP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Nezmiňují pacienty, kterým lék nezabral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80000"/>
              </a:lnSpc>
              <a:spcBef>
                <a:spcPts val="400"/>
              </a:spcBef>
            </a:pP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Zesměšňování kritiků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80000"/>
              </a:lnSpc>
              <a:spcBef>
                <a:spcPts val="400"/>
              </a:spcBef>
            </a:pP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80000"/>
              </a:lnSpc>
              <a:spcBef>
                <a:spcPts val="400"/>
              </a:spcBef>
            </a:pP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Znaky podvodné medicíny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0" y="1481040"/>
            <a:ext cx="9142920" cy="511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Používání neoficiálních neakademických titulů, podobných oficiálním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 zdi plno certifikátů od neakademických institucí</a:t>
            </a:r>
            <a:endParaRPr lang="cs-CZ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např. N.D. x M.D., PSc.D. x Ph.D., D.PSc. x Dr.Sc.</a:t>
            </a:r>
            <a:endParaRPr lang="cs-CZ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</a:pPr>
            <a:endParaRPr lang="cs-CZ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Výzkum není dohledatelný ke konkrétnímu pacientovi/datům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Používání nestandardních „diagnostických“ metod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elektrodiagnostické přístroje, vyšetřování klíšťat apod.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Soukromé financování, laboratoř nespadá pod odbornou síť</a:t>
            </a: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</a:pP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</a:pP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</a:pPr>
            <a:endParaRPr lang="cs-CZ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Znaky podvodné medicíny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79280" y="1481040"/>
            <a:ext cx="8963640" cy="504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Publikování v anonymních médiích (internet, soc. sítě)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nikoli vědeckých časopisech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Pseudomedicínský/pseudovědecký žargon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</a:pP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Internetová svědectví uživatelů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 které ale nelze reálně osobně dohledat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 rámci své praxe prodávají výrobky a knihy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nebo odkazují na jinou osobu, která prodává (bezpečnější)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indent="-226080">
              <a:lnSpc>
                <a:spcPct val="100000"/>
              </a:lnSpc>
              <a:spcBef>
                <a:spcPts val="326"/>
              </a:spcBef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Povzbuzují pacienty k propagaci své metody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Znaky podvodné medicíny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179280" y="1481040"/>
            <a:ext cx="8963640" cy="504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Zjednodušující tvrzení: 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typicky: většina nemocí je způsobena stravou a dá se léčit dietami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Toxiny kam se podíváš, detoxifikace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zvláště oblíbené: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2" indent="-22428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Vám špatně po klasickém léku: „to je z toho léku, je to jed!“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57160" lvl="2" indent="-22428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Vám špatně po jejich léku: „to se vám toxiny dostávají z těla!“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Obyčejná látka za neobyčejnou cenu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vitamín C 1000mg … 70 Kč, prodej infuzí 1000 Kč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Tvrzení, že cukr je smrtelný jed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</a:pP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Znaky podvodné medicíny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179280" y="1481040"/>
            <a:ext cx="8963640" cy="504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2563" indent="-182563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podle studie časopisu National Geographic se nejvyššího věku (+10-12 let oproti místního průměru) dožívají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2925" lvl="1" indent="-187325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obyvatelé některých japonských ostrovů (</a:t>
            </a:r>
            <a:r>
              <a:rPr lang="cs-CZ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genetika, životní styl)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2925" lvl="1" indent="-187325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obyvatelé Korsiky (</a:t>
            </a:r>
            <a:r>
              <a:rPr lang="cs-CZ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genetik, životní styl)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2925" lvl="1" indent="-187325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adventisté sedmého dne </a:t>
            </a:r>
            <a:r>
              <a:rPr lang="cs-CZ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(životní styl</a:t>
            </a: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2925" indent="-187325">
              <a:lnSpc>
                <a:spcPct val="100000"/>
              </a:lnSpc>
              <a:spcBef>
                <a:spcPts val="400"/>
              </a:spcBef>
            </a:pP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Recept na dlouhověkost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57200" y="1481040"/>
            <a:ext cx="8685720" cy="504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její teorie </a:t>
            </a: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většina onemocnění způsobena parazity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m.j. rakovina, autismus, neplodnost, střevní problémy, cukrovku, bolesti hlavy, nesoustředěnost a jiné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měchovci 		- deprese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škrkavka 		- epilepsie a křeče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nejhorší je motolice střevní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77840" indent="-2242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- působí všechny druhy rakoviny, AIDS, cukrovku, Alzheimera, Crohnovu chorobu, alergie a další nemoci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atd.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Paraziti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52360" y="1481040"/>
            <a:ext cx="8890560" cy="504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její „objev“ č.1: 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5600" indent="15840"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„Každý živý organismus vysílá určité elektrické signály, které svým rozmezím odpovídají danému konkrétnímu druhu.“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další „objev“: 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 algn="ctr">
              <a:lnSpc>
                <a:spcPct val="100000"/>
              </a:lnSpc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elektrický proud o stejné frekvenci, jako má parazit,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 algn="ctr">
              <a:lnSpc>
                <a:spcPct val="100000"/>
              </a:lnSpc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 opačné amplitudě, 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 algn="ctr">
              <a:lnSpc>
                <a:spcPct val="100000"/>
              </a:lnSpc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začne parazit rezonovat a roztrhá ho to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 algn="ctr">
              <a:lnSpc>
                <a:spcPct val="100000"/>
              </a:lnSpc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 nejlepší je 30 kHz, to zabije každého parazita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 internetu četná sugestivní videa, jak se parazit pod mikroskopem svíjí a umírá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Paraziti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08000" y="1484280"/>
            <a:ext cx="8890560" cy="504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dle Clarkové též možnost diety a bylinek, 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 algn="ctr">
              <a:lnSpc>
                <a:spcPct val="100000"/>
              </a:lnSpc>
              <a:spcBef>
                <a:spcPts val="400"/>
              </a:spcBef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! </a:t>
            </a:r>
            <a:r>
              <a:rPr lang="cs-CZ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ale</a:t>
            </a: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!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nejlépe a nejrychleji zabije parazita elektrický proud 30kHz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 jí navrženého přístroje …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za drobný poplatek (aby bylo na elektřinu 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Wingdings"/>
              </a:rPr>
              <a:t></a:t>
            </a: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řada tvrzení lze vyvrátit selským rozumem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např. měchovci vyžadují tropické teploty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- u nás v přírodě by přežili jedině v létě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19200" lvl="1" indent="-226080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webové dopisy vykazují znaky manipulativní psychologie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</a:pP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Paraziti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52360" y="1481040"/>
            <a:ext cx="8890560" cy="504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člověk elektrický „proud“ do určité míry generuje (lépe elektrický potenciál) – např. ho čte </a:t>
            </a:r>
            <a:r>
              <a:rPr lang="cs-CZ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EKG</a:t>
            </a:r>
            <a:endParaRPr lang="cs-CZ" sz="24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elektrický proud ze všech buněk se ale sčítá (viz opět ekg), tudíž </a:t>
            </a:r>
            <a:r>
              <a:rPr lang="cs-CZ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naprosto nelze </a:t>
            </a: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odlišit jednotlivé komponenty 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elektrický proud v množství, které nezabije lidské buňky, </a:t>
            </a:r>
            <a:r>
              <a:rPr lang="cs-CZ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nezabije</a:t>
            </a: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ani parazita (dokázáno)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3600" indent="-25452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hlavně: výskyt parazitóz v ČR je </a:t>
            </a:r>
            <a:r>
              <a:rPr lang="cs-CZ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raritní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040" indent="-2530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cs-CZ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x </a:t>
            </a: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nepravdivé informace podvodníků: např. že paraziti zabijí ročně 850 000 lidí v ČR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Paraziti</a:t>
            </a:r>
            <a:endParaRPr lang="cs-CZ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2752</Words>
  <Application>Microsoft Office PowerPoint</Application>
  <PresentationFormat>Předvádění na obrazovce (4:3)</PresentationFormat>
  <Paragraphs>380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54</vt:i4>
      </vt:variant>
    </vt:vector>
  </HeadingPairs>
  <TitlesOfParts>
    <vt:vector size="67" baseType="lpstr">
      <vt:lpstr>Microsoft YaHei</vt:lpstr>
      <vt:lpstr>Arial</vt:lpstr>
      <vt:lpstr>DejaVu Sans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FNOL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Nejčastější bludy o zdraví</dc:title>
  <dc:creator>D131887</dc:creator>
  <cp:lastModifiedBy>Věra Dittrichová</cp:lastModifiedBy>
  <cp:revision>99</cp:revision>
  <cp:lastPrinted>1601-01-01T00:00:00Z</cp:lastPrinted>
  <dcterms:created xsi:type="dcterms:W3CDTF">2018-10-16T06:23:45Z</dcterms:created>
  <dcterms:modified xsi:type="dcterms:W3CDTF">2019-02-15T11:12:40Z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FNOL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54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58</vt:i4>
  </property>
</Properties>
</file>